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isep.fr/Pres-de-chez-vous/Normandie/Caen/Telechargement-des-guides-d-orientation" TargetMode="External"/><Relationship Id="rId2" Type="http://schemas.openxmlformats.org/officeDocument/2006/relationships/hyperlink" Target="https://www.onisep.fr/Choisir-mes-etudes/College/Orientation-au-college/Preparer-son-orientation-apres-la-3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PROCEDURE POUR LES CHOIX APRES LA TROISIEME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Procédure d’affectation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074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1268" y="1057560"/>
            <a:ext cx="110935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Helvetica" panose="020B0604020202020204" pitchFamily="34" charset="0"/>
              </a:rPr>
              <a:t>Si vous cochez 2de PRO ou 1re année de CAP, vous pouvez préciser le métier ou la</a:t>
            </a:r>
          </a:p>
          <a:p>
            <a:r>
              <a:rPr lang="fr-FR" dirty="0">
                <a:latin typeface="Helvetica" panose="020B0604020202020204" pitchFamily="34" charset="0"/>
              </a:rPr>
              <a:t>formation qui intéresse votre enfant : il s’agit d’un champ libre dans lequel vous</a:t>
            </a:r>
          </a:p>
          <a:p>
            <a:r>
              <a:rPr lang="fr-FR" dirty="0">
                <a:latin typeface="Helvetica" panose="020B0604020202020204" pitchFamily="34" charset="0"/>
              </a:rPr>
              <a:t>pouvez noter ce que vous souhaitez (il n’est pas nécessaire d’indiquer l’intitulé exact</a:t>
            </a:r>
          </a:p>
          <a:p>
            <a:r>
              <a:rPr lang="fr-FR" dirty="0">
                <a:latin typeface="Helvetica" panose="020B0604020202020204" pitchFamily="34" charset="0"/>
              </a:rPr>
              <a:t>de la spécialité professionnelle ou de la famille de métiers) ; cela permet à</a:t>
            </a:r>
          </a:p>
          <a:p>
            <a:r>
              <a:rPr lang="fr-FR" dirty="0">
                <a:latin typeface="Helvetica" panose="020B0604020202020204" pitchFamily="34" charset="0"/>
              </a:rPr>
              <a:t>l’établissement d’avoir une indication pour travailler le projet d’orientation de l’élève.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27058" y="449376"/>
            <a:ext cx="4951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</a:rPr>
              <a:t>Choix : </a:t>
            </a:r>
            <a:r>
              <a:rPr lang="fr-FR" sz="2800" b="1" dirty="0" smtClean="0">
                <a:solidFill>
                  <a:srgbClr val="FFFF00"/>
                </a:solidFill>
              </a:rPr>
              <a:t>voie professionnelle</a:t>
            </a:r>
            <a:endParaRPr lang="fr-FR" sz="2800" b="1" dirty="0">
              <a:solidFill>
                <a:srgbClr val="FFFF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714" y="2542538"/>
            <a:ext cx="8652294" cy="41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Précisions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26543" y="2872596"/>
            <a:ext cx="795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 info bulles vous donnent des précisions à chaque moment de la saisie.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Statut scolaire, ou statut d’apprenti… </a:t>
            </a:r>
            <a:r>
              <a:rPr lang="fr-FR" dirty="0" err="1" smtClean="0"/>
              <a:t>etc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0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302" y="2410562"/>
            <a:ext cx="7013728" cy="43698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1282" y="280707"/>
            <a:ext cx="116341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Helvetica" panose="020B0604020202020204" pitchFamily="34" charset="0"/>
              </a:rPr>
              <a:t>Il reste possible de modifier les intentions jusqu’à la fermeture du </a:t>
            </a:r>
            <a:r>
              <a:rPr lang="fr-FR" dirty="0" err="1">
                <a:latin typeface="Helvetica" panose="020B0604020202020204" pitchFamily="34" charset="0"/>
              </a:rPr>
              <a:t>téléservice</a:t>
            </a:r>
            <a:r>
              <a:rPr lang="fr-FR" dirty="0">
                <a:latin typeface="Helvetica" panose="020B0604020202020204" pitchFamily="34" charset="0"/>
              </a:rPr>
              <a:t> par</a:t>
            </a:r>
          </a:p>
          <a:p>
            <a:r>
              <a:rPr lang="fr-FR" dirty="0">
                <a:latin typeface="Helvetica" panose="020B0604020202020204" pitchFamily="34" charset="0"/>
              </a:rPr>
              <a:t>l’établissement.</a:t>
            </a:r>
          </a:p>
          <a:p>
            <a:r>
              <a:rPr lang="fr-FR" dirty="0">
                <a:latin typeface="Wingdings" panose="05000000000000000000" pitchFamily="2" charset="2"/>
              </a:rPr>
              <a:t> </a:t>
            </a:r>
            <a:r>
              <a:rPr lang="fr-FR" dirty="0">
                <a:latin typeface="Helvetica" panose="020B0604020202020204" pitchFamily="34" charset="0"/>
              </a:rPr>
              <a:t>Seul le responsable légal ayant effectué la saisie peut faire des modifications.</a:t>
            </a:r>
          </a:p>
          <a:p>
            <a:r>
              <a:rPr lang="fr-FR" dirty="0">
                <a:latin typeface="Wingdings" panose="05000000000000000000" pitchFamily="2" charset="2"/>
              </a:rPr>
              <a:t> </a:t>
            </a:r>
            <a:r>
              <a:rPr lang="fr-FR" dirty="0">
                <a:latin typeface="Helvetica" panose="020B0604020202020204" pitchFamily="34" charset="0"/>
              </a:rPr>
              <a:t>Les intentions saisies sont en lecture seule pour le second responsable légal et</a:t>
            </a:r>
          </a:p>
          <a:p>
            <a:r>
              <a:rPr lang="fr-FR" dirty="0">
                <a:latin typeface="Helvetica" panose="020B0604020202020204" pitchFamily="34" charset="0"/>
              </a:rPr>
              <a:t>l’élève.</a:t>
            </a:r>
          </a:p>
          <a:p>
            <a:r>
              <a:rPr lang="fr-FR" dirty="0">
                <a:latin typeface="Helvetica" panose="020B0604020202020204" pitchFamily="34" charset="0"/>
              </a:rPr>
              <a:t>Un e-mail récapitulatif est envoyé au responsable légal ayant effectué la saisie lorsque</a:t>
            </a:r>
          </a:p>
          <a:p>
            <a:r>
              <a:rPr lang="fr-FR" dirty="0">
                <a:latin typeface="Helvetica" panose="020B0604020202020204" pitchFamily="34" charset="0"/>
              </a:rPr>
              <a:t>celui-ci se déconnecte de sa session.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1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362309" y="141684"/>
            <a:ext cx="2475781" cy="1940944"/>
          </a:xfrm>
          <a:prstGeom prst="irregularSeal1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09026" y="923026"/>
            <a:ext cx="7151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Si vous ne validez pas les intentions saisies, celles-ci ne seront pas enregistrées et vous ne recevrez pas d’e-mail récapitulatif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3908" y="3140015"/>
            <a:ext cx="99186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Helvetica" panose="020B0604020202020204" pitchFamily="34" charset="0"/>
              </a:rPr>
              <a:t>Le </a:t>
            </a:r>
            <a:r>
              <a:rPr lang="fr-FR" dirty="0" err="1">
                <a:latin typeface="Helvetica" panose="020B0604020202020204" pitchFamily="34" charset="0"/>
              </a:rPr>
              <a:t>téléservice</a:t>
            </a:r>
            <a:r>
              <a:rPr lang="fr-FR" dirty="0">
                <a:latin typeface="Helvetica" panose="020B0604020202020204" pitchFamily="34" charset="0"/>
              </a:rPr>
              <a:t> est fermé avant le début des conseils de classe et </a:t>
            </a:r>
            <a:r>
              <a:rPr lang="fr-FR" dirty="0" err="1">
                <a:latin typeface="Helvetica" panose="020B0604020202020204" pitchFamily="34" charset="0"/>
              </a:rPr>
              <a:t>réouvert</a:t>
            </a:r>
            <a:r>
              <a:rPr lang="fr-FR" dirty="0">
                <a:latin typeface="Helvetica" panose="020B0604020202020204" pitchFamily="34" charset="0"/>
              </a:rPr>
              <a:t> quelques </a:t>
            </a:r>
            <a:r>
              <a:rPr lang="fr-FR" dirty="0" smtClean="0">
                <a:latin typeface="Helvetica" panose="020B0604020202020204" pitchFamily="34" charset="0"/>
              </a:rPr>
              <a:t>jours après </a:t>
            </a:r>
            <a:r>
              <a:rPr lang="fr-FR" dirty="0">
                <a:latin typeface="Helvetica" panose="020B0604020202020204" pitchFamily="34" charset="0"/>
              </a:rPr>
              <a:t>la fin des conseils</a:t>
            </a:r>
            <a:r>
              <a:rPr lang="fr-FR" dirty="0" smtClean="0">
                <a:latin typeface="Helvetica" panose="020B0604020202020204" pitchFamily="34" charset="0"/>
              </a:rPr>
              <a:t>.</a:t>
            </a:r>
          </a:p>
          <a:p>
            <a:r>
              <a:rPr lang="fr-FR" dirty="0" smtClean="0">
                <a:latin typeface="Helvetica" panose="020B0604020202020204" pitchFamily="34" charset="0"/>
              </a:rPr>
              <a:t> </a:t>
            </a:r>
            <a:r>
              <a:rPr lang="fr-FR" dirty="0">
                <a:latin typeface="Helvetica" panose="020B0604020202020204" pitchFamily="34" charset="0"/>
              </a:rPr>
              <a:t>Le responsable légal ayant saisi les intentions doit </a:t>
            </a:r>
            <a:r>
              <a:rPr lang="fr-FR" dirty="0" smtClean="0">
                <a:latin typeface="Helvetica" panose="020B0604020202020204" pitchFamily="34" charset="0"/>
              </a:rPr>
              <a:t>accuser réception </a:t>
            </a:r>
            <a:r>
              <a:rPr lang="fr-FR" dirty="0">
                <a:latin typeface="Helvetica" panose="020B0604020202020204" pitchFamily="34" charset="0"/>
              </a:rPr>
              <a:t>de cet avis en cochant la case :</a:t>
            </a:r>
          </a:p>
          <a:p>
            <a:r>
              <a:rPr lang="fr-FR" i="1" dirty="0">
                <a:latin typeface="Helvetica-Oblique"/>
              </a:rPr>
              <a:t>« J’ai bien pris connaissance de l’avis provisoire d’orientation du conseil de classe » </a:t>
            </a:r>
            <a:r>
              <a:rPr lang="fr-FR" dirty="0">
                <a:latin typeface="Helvetica" panose="020B0604020202020204" pitchFamily="34" charset="0"/>
              </a:rPr>
              <a:t>puis</a:t>
            </a:r>
          </a:p>
          <a:p>
            <a:r>
              <a:rPr lang="fr-FR" dirty="0">
                <a:latin typeface="Helvetica" panose="020B0604020202020204" pitchFamily="34" charset="0"/>
              </a:rPr>
              <a:t>en validant la saisie.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rot="19346620">
            <a:off x="1047548" y="908578"/>
            <a:ext cx="1127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ATTENTION</a:t>
            </a:r>
            <a:endParaRPr lang="fr-F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3080" y="1130060"/>
            <a:ext cx="1007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FF00"/>
                </a:solidFill>
              </a:rPr>
              <a:t>Etape suivante ( après les conseils de classe)</a:t>
            </a:r>
            <a:endParaRPr lang="fr-FR" sz="3600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88853" y="3157268"/>
            <a:ext cx="8755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Lors du conseil de classe, les intentions sont étudiées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Le chef d’établissement répond aux familles sur la plate forme.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Le chef d’établissement </a:t>
            </a:r>
            <a:r>
              <a:rPr lang="fr-FR" dirty="0" err="1" smtClean="0"/>
              <a:t>réouvre</a:t>
            </a:r>
            <a:r>
              <a:rPr lang="fr-FR" dirty="0" smtClean="0"/>
              <a:t> les </a:t>
            </a:r>
            <a:r>
              <a:rPr lang="fr-FR" dirty="0" err="1" smtClean="0"/>
              <a:t>téléservices</a:t>
            </a:r>
            <a:r>
              <a:rPr lang="fr-FR" dirty="0" smtClean="0"/>
              <a:t> pour que la famille puisse prendre connaissance de l’avis provisoire du conseil de classe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Le </a:t>
            </a:r>
            <a:r>
              <a:rPr lang="fr-FR" smtClean="0"/>
              <a:t>responsable légal </a:t>
            </a:r>
            <a:r>
              <a:rPr lang="fr-FR" dirty="0" smtClean="0"/>
              <a:t>ayant saisi les intentions doit accuser réception de cet avis en cochant la case «  J’ai bien pris connaissance de l’avis provisoire d’orientation du conseil de classe », puis valide la saisie.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6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140" y="256565"/>
            <a:ext cx="5750604" cy="660143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26543" y="1147313"/>
            <a:ext cx="263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5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Précisions.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18294" y="2824068"/>
            <a:ext cx="113532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Helvetica" panose="020B0604020202020204" pitchFamily="34" charset="0"/>
              </a:rPr>
              <a:t>Chaque responsable légal d’élève possède un compte responsable, mais un seul des deux</a:t>
            </a:r>
          </a:p>
          <a:p>
            <a:r>
              <a:rPr lang="fr-FR" dirty="0">
                <a:latin typeface="Helvetica" panose="020B0604020202020204" pitchFamily="34" charset="0"/>
              </a:rPr>
              <a:t>responsables légaux peut saisir les intentions provisoires.</a:t>
            </a:r>
          </a:p>
          <a:p>
            <a:r>
              <a:rPr lang="fr-FR" dirty="0">
                <a:latin typeface="Helvetica" panose="020B0604020202020204" pitchFamily="34" charset="0"/>
              </a:rPr>
              <a:t>Seul le responsable légal ayant effectué la saisie peut faire des modifications.</a:t>
            </a:r>
          </a:p>
          <a:p>
            <a:r>
              <a:rPr lang="fr-FR" dirty="0">
                <a:latin typeface="Helvetica" panose="020B0604020202020204" pitchFamily="34" charset="0"/>
              </a:rPr>
              <a:t>Les intentions saisies sont en lecture seule pour le second responsable légal lorsqu’il se</a:t>
            </a:r>
          </a:p>
          <a:p>
            <a:r>
              <a:rPr lang="fr-FR" dirty="0">
                <a:latin typeface="Helvetica" panose="020B0604020202020204" pitchFamily="34" charset="0"/>
              </a:rPr>
              <a:t>connecte avec son propre compte. Si le responsable légal qui n’a pas fait la saisie souhaite</a:t>
            </a:r>
          </a:p>
          <a:p>
            <a:r>
              <a:rPr lang="fr-FR" dirty="0">
                <a:latin typeface="Helvetica" panose="020B0604020202020204" pitchFamily="34" charset="0"/>
              </a:rPr>
              <a:t>apporter des modifications, il est invité à se rapprocher du responsable légal qui a saisi les</a:t>
            </a:r>
          </a:p>
          <a:p>
            <a:r>
              <a:rPr lang="fr-FR" dirty="0">
                <a:latin typeface="Helvetica" panose="020B0604020202020204" pitchFamily="34" charset="0"/>
              </a:rPr>
              <a:t>intentions. En cas de désaccord entre les deux responsables légaux, ils sont invités à</a:t>
            </a:r>
          </a:p>
          <a:p>
            <a:r>
              <a:rPr lang="fr-FR" dirty="0">
                <a:latin typeface="Helvetica" panose="020B0604020202020204" pitchFamily="34" charset="0"/>
              </a:rPr>
              <a:t>prendre l’attache du chef d’établissement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5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Connexion avec un compte élève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15993" y="2389842"/>
            <a:ext cx="10351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Helvetica" panose="020B0604020202020204" pitchFamily="34" charset="0"/>
              </a:rPr>
              <a:t>La connexion avec un compte élève permet uniquement de consulter les intentions</a:t>
            </a:r>
          </a:p>
          <a:p>
            <a:r>
              <a:rPr lang="fr-FR" sz="2000" dirty="0">
                <a:latin typeface="Helvetica" panose="020B0604020202020204" pitchFamily="34" charset="0"/>
              </a:rPr>
              <a:t>saisies par le responsable légal, ainsi que l’avis provisoire donné par le conseil de classe.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26" y="3252201"/>
            <a:ext cx="7729266" cy="346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d’avoir consulté notre diaporama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rgbClr val="FFFF00"/>
                </a:solidFill>
              </a:rPr>
              <a:t>Pour nous contacter :</a:t>
            </a:r>
          </a:p>
          <a:p>
            <a:pPr lvl="1"/>
            <a:r>
              <a:rPr lang="fr-FR" dirty="0" smtClean="0"/>
              <a:t>Ce.0500059t@ac-caen.fr</a:t>
            </a:r>
          </a:p>
          <a:p>
            <a:pPr lvl="1"/>
            <a:r>
              <a:rPr lang="fr-FR" dirty="0" smtClean="0"/>
              <a:t>02 33 05 85 14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03653" y="2222287"/>
            <a:ext cx="6461185" cy="3638764"/>
          </a:xfrm>
        </p:spPr>
        <p:txBody>
          <a:bodyPr/>
          <a:lstStyle/>
          <a:p>
            <a:r>
              <a:rPr lang="fr-FR" dirty="0" smtClean="0"/>
              <a:t>Liens qui peuvent aider</a:t>
            </a:r>
          </a:p>
          <a:p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www.onisep.fr/Choisir-mes-etudes/College/Orientation-au-college/Preparer-son-orientation-apres-la-3e</a:t>
            </a:r>
            <a:endParaRPr lang="fr-FR" dirty="0" smtClean="0"/>
          </a:p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www.onisep.fr/Pres-de-chez-vous/Normandie/Caen/Telechargement-des-guides-d-orientation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95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Procédure via les </a:t>
            </a:r>
            <a:r>
              <a:rPr lang="fr-FR" dirty="0" err="1" smtClean="0"/>
              <a:t>Téléservices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10000" y="2544792"/>
            <a:ext cx="9662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Depuis 2020, les familles peuvent saisir les vœux pour leurs enfants sur une plate forme numérique .</a:t>
            </a:r>
          </a:p>
          <a:p>
            <a:r>
              <a:rPr lang="fr-FR" dirty="0" smtClean="0"/>
              <a:t>Le collège peut accompagner les familles qui ne pourraient pas se connecter. Pour cela, merci de joindre le secrétariat au 02 33 05 85 14.</a:t>
            </a:r>
          </a:p>
          <a:p>
            <a:r>
              <a:rPr lang="fr-FR" dirty="0" smtClean="0"/>
              <a:t>Les professeurs principaux sont les personnes à contacter en priorité pour tout ce qui concerne les choix d’orientation.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18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faire ?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47313" y="2812211"/>
            <a:ext cx="9264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Tous les parents ont reçu en janvier 2021 des codes EDUCONNECT. Si vous ne les avez pas reçus, merci de vérifier dans les « courriers indésirables » ou « spams »; pour tout problème, il faut joindre rapidement le secrétariat au 02 33 05 85 14.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Pour la procédure de choix, il faut se connecter avec les codes EDUCONNECT « responsables légaux » ( les élèves ont aussi des codes EDUCONNECT mais ils n’ont pas accès aux choix sur cette plate forme, car ils sont mineurs.)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Voici un « pas à pas »   pour vous guider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10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6086" y="984214"/>
            <a:ext cx="5812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https://www.l-educdenormandie.fr/section/caen/</a:t>
            </a:r>
          </a:p>
        </p:txBody>
      </p:sp>
      <p:pic>
        <p:nvPicPr>
          <p:cNvPr id="3" name="Espace réservé pour une image  4" descr="C:\Users\Public\rainmeter\Skins\alert\alerte.in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2920" y="1453916"/>
            <a:ext cx="8365759" cy="48736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1487" y="603849"/>
            <a:ext cx="3502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/ Se connecter sur </a:t>
            </a:r>
            <a:r>
              <a:rPr lang="fr-FR" dirty="0" err="1" smtClean="0"/>
              <a:t>Educ</a:t>
            </a:r>
            <a:r>
              <a:rPr lang="fr-FR" dirty="0" smtClean="0"/>
              <a:t> de Normandie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4" descr="C:\Users\Public\rainmeter\Skins\alert\alerte.in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6155250" cy="48736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71267" y="3950899"/>
            <a:ext cx="4037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2/ cliquer sur EDUCONNECT </a:t>
            </a:r>
            <a:endParaRPr lang="fr-FR" sz="3600" dirty="0"/>
          </a:p>
        </p:txBody>
      </p:sp>
      <p:sp>
        <p:nvSpPr>
          <p:cNvPr id="4" name="Flèche droite 3"/>
          <p:cNvSpPr/>
          <p:nvPr/>
        </p:nvSpPr>
        <p:spPr>
          <a:xfrm>
            <a:off x="4908430" y="4071668"/>
            <a:ext cx="1673525" cy="1319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491" y="1153352"/>
            <a:ext cx="2988000" cy="51724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97947" y="2484407"/>
            <a:ext cx="40630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3/ Compléter avec les identifiants reçus par le collège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836762" y="4942935"/>
            <a:ext cx="4951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vous avez perdu vos identifiants, rappeler au 02 33 05 85 14, ou envoyer un mail à ce.0500059t@ac-caen.fr</a:t>
            </a:r>
          </a:p>
        </p:txBody>
      </p:sp>
    </p:spTree>
    <p:extLst>
      <p:ext uri="{BB962C8B-B14F-4D97-AF65-F5344CB8AC3E}">
        <p14:creationId xmlns:p14="http://schemas.microsoft.com/office/powerpoint/2010/main" val="7500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Vous êtes sur la plate forme…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51" y="2403880"/>
            <a:ext cx="7416406" cy="38243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55940" y="3890514"/>
            <a:ext cx="301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Chosir</a:t>
            </a:r>
            <a:r>
              <a:rPr lang="fr-FR" dirty="0" smtClean="0"/>
              <a:t> l’onglet « orientation » 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3157268" y="4192438"/>
            <a:ext cx="819509" cy="2932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0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1947" y="61904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latin typeface="Helvetica" panose="020B0604020202020204" pitchFamily="34" charset="0"/>
              </a:rPr>
              <a:t>Un seul des responsables légaux de l’élève peut effectuer la saisie des intentions provisoires :</a:t>
            </a:r>
          </a:p>
          <a:p>
            <a:r>
              <a:rPr lang="fr-FR" dirty="0">
                <a:latin typeface="Helvetica" panose="020B0604020202020204" pitchFamily="34" charset="0"/>
              </a:rPr>
              <a:t>- il doit saisir au moins 1 intention ;</a:t>
            </a:r>
          </a:p>
          <a:p>
            <a:r>
              <a:rPr lang="fr-FR" dirty="0">
                <a:latin typeface="Helvetica" panose="020B0604020202020204" pitchFamily="34" charset="0"/>
              </a:rPr>
              <a:t>- il peut saisir jusqu’à 3 intentions : 2de générale et technologique ou 2de STHR,</a:t>
            </a:r>
          </a:p>
          <a:p>
            <a:r>
              <a:rPr lang="fr-FR" dirty="0">
                <a:latin typeface="Helvetica" panose="020B0604020202020204" pitchFamily="34" charset="0"/>
              </a:rPr>
              <a:t>2de professionnelle, 1re année de CAP ;</a:t>
            </a:r>
          </a:p>
          <a:p>
            <a:r>
              <a:rPr lang="fr-FR" dirty="0">
                <a:latin typeface="Helvetica" panose="020B0604020202020204" pitchFamily="34" charset="0"/>
              </a:rPr>
              <a:t>- le rang détermine l’ordre de préférence.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806" y="2734574"/>
            <a:ext cx="7169689" cy="3864634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>
            <a:off x="3226279" y="4313208"/>
            <a:ext cx="3407434" cy="1224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00332" y="4602517"/>
            <a:ext cx="2725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Choisir 1, 2 ou 3 intentions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72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592" y="1812804"/>
            <a:ext cx="9181543" cy="47708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85758" y="6041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latin typeface="Helvetica" panose="020B0604020202020204" pitchFamily="34" charset="0"/>
              </a:rPr>
              <a:t>Si vous cochez 2de GT ou 2de STHR, vous n’avez pas d’autres informations à saisir.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5660" y="276858"/>
            <a:ext cx="4546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Choix : seconde générale ou technologique</a:t>
            </a:r>
            <a:endParaRPr lang="fr-F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TM03457503[[fn=Concis]]</Template>
  <TotalTime>151</TotalTime>
  <Words>734</Words>
  <Application>Microsoft Office PowerPoint</Application>
  <PresentationFormat>Grand écran</PresentationFormat>
  <Paragraphs>72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Century Gothic</vt:lpstr>
      <vt:lpstr>Helvetica</vt:lpstr>
      <vt:lpstr>Helvetica-Oblique</vt:lpstr>
      <vt:lpstr>Wingdings</vt:lpstr>
      <vt:lpstr>Wingdings 2</vt:lpstr>
      <vt:lpstr>Concis</vt:lpstr>
      <vt:lpstr>LA PROCEDURE POUR LES CHOIX APRES LA TROISIEME</vt:lpstr>
      <vt:lpstr>Procédure via les Téléservices </vt:lpstr>
      <vt:lpstr>Comment faire ?</vt:lpstr>
      <vt:lpstr>Présentation PowerPoint</vt:lpstr>
      <vt:lpstr>Présentation PowerPoint</vt:lpstr>
      <vt:lpstr>Présentation PowerPoint</vt:lpstr>
      <vt:lpstr>Vous êtes sur la plate forme… </vt:lpstr>
      <vt:lpstr>Présentation PowerPoint</vt:lpstr>
      <vt:lpstr>Présentation PowerPoint</vt:lpstr>
      <vt:lpstr>Présentation PowerPoint</vt:lpstr>
      <vt:lpstr>Précisions </vt:lpstr>
      <vt:lpstr>Présentation PowerPoint</vt:lpstr>
      <vt:lpstr>Présentation PowerPoint</vt:lpstr>
      <vt:lpstr>Présentation PowerPoint</vt:lpstr>
      <vt:lpstr>Présentation PowerPoint</vt:lpstr>
      <vt:lpstr>Précisions.</vt:lpstr>
      <vt:lpstr>Connexion avec un compte élève </vt:lpstr>
      <vt:lpstr>Merci d’avoir consulté notre diaporama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PROCEDURE POUR LES CHOIX APRES LA TROISIEME</dc:title>
  <dc:creator>frequier</dc:creator>
  <cp:lastModifiedBy>frequier</cp:lastModifiedBy>
  <cp:revision>14</cp:revision>
  <dcterms:created xsi:type="dcterms:W3CDTF">2021-02-17T08:51:43Z</dcterms:created>
  <dcterms:modified xsi:type="dcterms:W3CDTF">2021-02-17T11:23:18Z</dcterms:modified>
</cp:coreProperties>
</file>