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9" r:id="rId5"/>
    <p:sldId id="265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4D3A5-E95C-4F48-BF55-EAC5F7038DA4}" type="datetimeFigureOut">
              <a:rPr lang="fr-FR" smtClean="0"/>
              <a:t>17/02/2021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578E2-F5BA-4E9B-B397-8B01F5A3CF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56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0AB2EE3C-8EF6-4581-9997-4AFCD349C44C}" type="slidenum">
              <a:rPr lang="fr-FR" altLang="fr-FR">
                <a:solidFill>
                  <a:srgbClr val="000000"/>
                </a:solidFill>
              </a:rPr>
              <a:pPr eaLnBrk="1" hangingPunct="1"/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080" rIns="91800" bIns="4608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8192B05-67C2-43EA-B585-E3353C0B2850}" type="slidenum">
              <a:rPr lang="fr-FR" altLang="fr-F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3825" y="774700"/>
            <a:ext cx="6610350" cy="3719513"/>
          </a:xfrm>
          <a:solidFill>
            <a:srgbClr val="FFFFFF"/>
          </a:solidFill>
          <a:ln/>
        </p:spPr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677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955876DE-5CFB-4FD8-BB01-664A2AD73D60}" type="slidenum">
              <a:rPr lang="fr-FR" altLang="fr-FR">
                <a:solidFill>
                  <a:srgbClr val="000000"/>
                </a:solidFill>
              </a:rPr>
              <a:pPr eaLnBrk="1" hangingPunct="1"/>
              <a:t>6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4579" name="Text Box 1"/>
          <p:cNvSpPr txBox="1">
            <a:spLocks noChangeArrowheads="1"/>
          </p:cNvSpPr>
          <p:nvPr/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080" rIns="91800" bIns="4608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FB0C98-D23E-483F-ACC1-35BACB9334AC}" type="slidenum">
              <a:rPr lang="fr-FR" altLang="fr-F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2458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3825" y="774700"/>
            <a:ext cx="6610350" cy="3719513"/>
          </a:xfrm>
          <a:solidFill>
            <a:srgbClr val="FFFFFF"/>
          </a:solidFill>
          <a:ln/>
        </p:spPr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067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1221B5EF-7DD9-4F48-B09E-43F7064DCC1F}" type="slidenum">
              <a:rPr lang="fr-FR" altLang="fr-FR">
                <a:solidFill>
                  <a:srgbClr val="000000"/>
                </a:solidFill>
              </a:rPr>
              <a:pPr eaLnBrk="1" hangingPunct="1"/>
              <a:t>8</a:t>
            </a:fld>
            <a:endParaRPr lang="fr-FR" altLang="fr-FR">
              <a:solidFill>
                <a:srgbClr val="000000"/>
              </a:solidFill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613" y="9445625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800" tIns="46080" rIns="91800" bIns="4608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97D4AA9-7D4A-4B21-B408-16EA5AC5F387}" type="slidenum">
              <a:rPr lang="fr-FR" altLang="fr-F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3825" y="774700"/>
            <a:ext cx="6610350" cy="3719513"/>
          </a:xfrm>
          <a:solidFill>
            <a:srgbClr val="FFFFFF"/>
          </a:solidFill>
          <a:ln/>
        </p:spPr>
      </p:sp>
      <p:sp>
        <p:nvSpPr>
          <p:cNvPr id="27653" name="Text Box 3"/>
          <p:cNvSpPr txBox="1">
            <a:spLocks noChangeArrowheads="1"/>
          </p:cNvSpPr>
          <p:nvPr/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316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Après la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Quelques éléments sur l orientation après la classe de </a:t>
            </a:r>
            <a:r>
              <a:rPr lang="fr-FR" dirty="0" err="1" smtClean="0"/>
              <a:t>troisieme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79" y="879450"/>
            <a:ext cx="3546836" cy="145830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79" y="1304751"/>
            <a:ext cx="1600316" cy="10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Aux responsables légaux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Nous sommes à la fin du second trimestre de l’année de 3°: vous allez devoir faire au conseil de classe des demandes provisoires d’orientation après la 3°.</a:t>
            </a:r>
          </a:p>
          <a:p>
            <a:r>
              <a:rPr lang="fr-FR" dirty="0" smtClean="0"/>
              <a:t>Voici quelques repères pour vous accompagner, en plus des informations qu’ont déjà eues vos enfants via leurs professeurs principaux.</a:t>
            </a:r>
          </a:p>
          <a:p>
            <a:r>
              <a:rPr lang="fr-FR" dirty="0" smtClean="0"/>
              <a:t>L’équipe est toujours à disposition: n’hésitez pas à joindre le collège, au 02 33 05 85 14.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21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différents « chemins »…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13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LES DIFFERENTS CHOIX POSSIBLES </a:t>
            </a:r>
            <a:endParaRPr lang="fr-FR" sz="2400" dirty="0">
              <a:solidFill>
                <a:srgbClr val="FFFF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692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142206" y="0"/>
            <a:ext cx="9906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1502570" y="431801"/>
            <a:ext cx="9001125" cy="6048375"/>
          </a:xfrm>
          <a:prstGeom prst="roundRect">
            <a:avLst>
              <a:gd name="adj" fmla="val 388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881269" y="64008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272E969-985B-408A-91BE-4FC1BDD5C405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buClrTx/>
                <a:buFontTx/>
                <a:buNone/>
              </a:pPr>
              <a:t>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142206" y="0"/>
            <a:ext cx="9906000" cy="5207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2800" b="1">
                <a:solidFill>
                  <a:srgbClr val="FFFFFF"/>
                </a:solidFill>
              </a:rPr>
              <a:t>VOIES D’ORIENTATION APRES LA 3ème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237581" y="2500313"/>
            <a:ext cx="1500188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FF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Terminale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générale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4237831" y="2528888"/>
            <a:ext cx="1500188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FF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500">
                <a:solidFill>
                  <a:srgbClr val="000000"/>
                </a:solidFill>
              </a:rPr>
              <a:t>Terminale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1500">
                <a:solidFill>
                  <a:srgbClr val="000000"/>
                </a:solidFill>
              </a:rPr>
              <a:t>technologique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194719" y="3457575"/>
            <a:ext cx="1543050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FF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Première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générale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4237831" y="3429001"/>
            <a:ext cx="1485900" cy="714375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FF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500">
                <a:solidFill>
                  <a:srgbClr val="000000"/>
                </a:solidFill>
              </a:rPr>
              <a:t>Première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1500">
                <a:solidFill>
                  <a:srgbClr val="000000"/>
                </a:solidFill>
              </a:rPr>
              <a:t>technologique</a:t>
            </a:r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2166145" y="4357688"/>
            <a:ext cx="3571875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FF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Seconde générale 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et technologique</a:t>
            </a:r>
          </a:p>
        </p:txBody>
      </p:sp>
      <p:sp>
        <p:nvSpPr>
          <p:cNvPr id="3083" name="Text Box 10"/>
          <p:cNvSpPr txBox="1">
            <a:spLocks noChangeArrowheads="1"/>
          </p:cNvSpPr>
          <p:nvPr/>
        </p:nvSpPr>
        <p:spPr bwMode="auto">
          <a:xfrm>
            <a:off x="6523832" y="4357688"/>
            <a:ext cx="1571625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Seconde professionnelle</a:t>
            </a:r>
          </a:p>
        </p:txBody>
      </p:sp>
      <p:sp>
        <p:nvSpPr>
          <p:cNvPr id="3084" name="Text Box 11"/>
          <p:cNvSpPr txBox="1">
            <a:spLocks noChangeArrowheads="1"/>
          </p:cNvSpPr>
          <p:nvPr/>
        </p:nvSpPr>
        <p:spPr bwMode="auto">
          <a:xfrm>
            <a:off x="6523832" y="3429000"/>
            <a:ext cx="1643063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Première professionnelle</a:t>
            </a:r>
          </a:p>
        </p:txBody>
      </p:sp>
      <p:sp>
        <p:nvSpPr>
          <p:cNvPr id="3085" name="Text Box 12"/>
          <p:cNvSpPr txBox="1">
            <a:spLocks noChangeArrowheads="1"/>
          </p:cNvSpPr>
          <p:nvPr/>
        </p:nvSpPr>
        <p:spPr bwMode="auto">
          <a:xfrm>
            <a:off x="6523832" y="2500313"/>
            <a:ext cx="1643063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Terminale professionnelle</a:t>
            </a:r>
          </a:p>
        </p:txBody>
      </p:sp>
      <p:sp>
        <p:nvSpPr>
          <p:cNvPr id="3086" name="Text Box 13"/>
          <p:cNvSpPr txBox="1">
            <a:spLocks noChangeArrowheads="1"/>
          </p:cNvSpPr>
          <p:nvPr/>
        </p:nvSpPr>
        <p:spPr bwMode="auto">
          <a:xfrm>
            <a:off x="8595519" y="4286250"/>
            <a:ext cx="1643062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Première année de CAP</a:t>
            </a:r>
          </a:p>
        </p:txBody>
      </p:sp>
      <p:sp>
        <p:nvSpPr>
          <p:cNvPr id="3087" name="Text Box 14"/>
          <p:cNvSpPr txBox="1">
            <a:spLocks noChangeArrowheads="1"/>
          </p:cNvSpPr>
          <p:nvPr/>
        </p:nvSpPr>
        <p:spPr bwMode="auto">
          <a:xfrm>
            <a:off x="8595519" y="3357563"/>
            <a:ext cx="1643062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Deuxième année de CAP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29631" y="530226"/>
            <a:ext cx="3665538" cy="720725"/>
            <a:chOff x="622" y="334"/>
            <a:chExt cx="2309" cy="454"/>
          </a:xfrm>
        </p:grpSpPr>
        <p:pic>
          <p:nvPicPr>
            <p:cNvPr id="4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" y="334"/>
              <a:ext cx="2309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768" y="416"/>
              <a:ext cx="201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b="1">
                  <a:solidFill>
                    <a:srgbClr val="000000"/>
                  </a:solidFill>
                </a:rPr>
                <a:t>Enseignement supérieur</a:t>
              </a:r>
            </a:p>
          </p:txBody>
        </p:sp>
      </p:grpSp>
      <p:pic>
        <p:nvPicPr>
          <p:cNvPr id="3089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45" y="347664"/>
            <a:ext cx="384175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531769" y="566739"/>
            <a:ext cx="3689350" cy="720725"/>
            <a:chOff x="3395" y="357"/>
            <a:chExt cx="2324" cy="454"/>
          </a:xfrm>
        </p:grpSpPr>
        <p:pic>
          <p:nvPicPr>
            <p:cNvPr id="6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" y="357"/>
              <a:ext cx="2324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" name="Text Box 21"/>
            <p:cNvSpPr txBox="1">
              <a:spLocks noChangeArrowheads="1"/>
            </p:cNvSpPr>
            <p:nvPr/>
          </p:nvSpPr>
          <p:spPr bwMode="auto">
            <a:xfrm>
              <a:off x="3541" y="439"/>
              <a:ext cx="2035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b="1">
                  <a:solidFill>
                    <a:srgbClr val="000000"/>
                  </a:solidFill>
                </a:rPr>
                <a:t>Insertion professionnelle</a:t>
              </a:r>
            </a:p>
          </p:txBody>
        </p:sp>
      </p:grpSp>
      <p:sp>
        <p:nvSpPr>
          <p:cNvPr id="3091" name="Text Box 22"/>
          <p:cNvSpPr txBox="1">
            <a:spLocks noChangeArrowheads="1"/>
          </p:cNvSpPr>
          <p:nvPr/>
        </p:nvSpPr>
        <p:spPr bwMode="auto">
          <a:xfrm>
            <a:off x="2094707" y="5857876"/>
            <a:ext cx="8215313" cy="460375"/>
          </a:xfrm>
          <a:prstGeom prst="rect">
            <a:avLst/>
          </a:prstGeom>
          <a:solidFill>
            <a:srgbClr val="558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</a:rPr>
              <a:t>Après la 3</a:t>
            </a:r>
            <a:r>
              <a:rPr lang="fr-FR" altLang="fr-FR" sz="2400" b="1" baseline="30000">
                <a:solidFill>
                  <a:srgbClr val="000000"/>
                </a:solidFill>
                <a:latin typeface="Calibri" panose="020F0502020204030204" pitchFamily="34" charset="0"/>
              </a:rPr>
              <a:t>ème</a:t>
            </a: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092" name="Text Box 23"/>
          <p:cNvSpPr txBox="1">
            <a:spLocks noChangeArrowheads="1"/>
          </p:cNvSpPr>
          <p:nvPr/>
        </p:nvSpPr>
        <p:spPr bwMode="auto">
          <a:xfrm>
            <a:off x="5966619" y="4700588"/>
            <a:ext cx="342900" cy="228600"/>
          </a:xfrm>
          <a:prstGeom prst="rect">
            <a:avLst/>
          </a:prstGeom>
          <a:solidFill>
            <a:srgbClr val="C0C0C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2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093" name="Text Box 24"/>
          <p:cNvSpPr txBox="1">
            <a:spLocks noChangeArrowheads="1"/>
          </p:cNvSpPr>
          <p:nvPr/>
        </p:nvSpPr>
        <p:spPr bwMode="auto">
          <a:xfrm>
            <a:off x="5966619" y="3700463"/>
            <a:ext cx="342900" cy="228600"/>
          </a:xfrm>
          <a:prstGeom prst="rect">
            <a:avLst/>
          </a:prstGeom>
          <a:solidFill>
            <a:srgbClr val="C0C0C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200">
                <a:solidFill>
                  <a:srgbClr val="000000"/>
                </a:solidFill>
              </a:rPr>
              <a:t>2</a:t>
            </a:r>
          </a:p>
          <a:p>
            <a:pPr algn="ctr" eaLnBrk="1" hangingPunct="1">
              <a:buClrTx/>
              <a:buFontTx/>
              <a:buNone/>
            </a:pPr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3094" name="Text Box 25"/>
          <p:cNvSpPr txBox="1">
            <a:spLocks noChangeArrowheads="1"/>
          </p:cNvSpPr>
          <p:nvPr/>
        </p:nvSpPr>
        <p:spPr bwMode="auto">
          <a:xfrm>
            <a:off x="5966619" y="2700338"/>
            <a:ext cx="342900" cy="228600"/>
          </a:xfrm>
          <a:prstGeom prst="rect">
            <a:avLst/>
          </a:prstGeom>
          <a:solidFill>
            <a:srgbClr val="C0C0C0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200">
                <a:solidFill>
                  <a:srgbClr val="000000"/>
                </a:solidFill>
              </a:rPr>
              <a:t>3</a:t>
            </a:r>
          </a:p>
          <a:p>
            <a:pPr algn="ctr" eaLnBrk="1" hangingPunct="1">
              <a:buClrTx/>
              <a:buFontTx/>
              <a:buNone/>
            </a:pPr>
            <a:endParaRPr lang="fr-FR" altLang="fr-FR" sz="1200">
              <a:solidFill>
                <a:srgbClr val="000000"/>
              </a:solidFill>
            </a:endParaRPr>
          </a:p>
        </p:txBody>
      </p:sp>
      <p:cxnSp>
        <p:nvCxnSpPr>
          <p:cNvPr id="3097" name="AutoShape 28"/>
          <p:cNvCxnSpPr>
            <a:cxnSpLocks noChangeShapeType="1"/>
            <a:stCxn id="3078" idx="0"/>
          </p:cNvCxnSpPr>
          <p:nvPr/>
        </p:nvCxnSpPr>
        <p:spPr bwMode="auto">
          <a:xfrm flipV="1">
            <a:off x="2986882" y="1071563"/>
            <a:ext cx="36513" cy="1428750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8" name="Oval 29"/>
          <p:cNvSpPr>
            <a:spLocks noChangeArrowheads="1"/>
          </p:cNvSpPr>
          <p:nvPr/>
        </p:nvSpPr>
        <p:spPr bwMode="auto">
          <a:xfrm>
            <a:off x="2166145" y="1428750"/>
            <a:ext cx="1571625" cy="857250"/>
          </a:xfrm>
          <a:prstGeom prst="ellipse">
            <a:avLst/>
          </a:prstGeom>
          <a:solidFill>
            <a:srgbClr val="CC0000"/>
          </a:solidFill>
          <a:ln w="7632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700">
                <a:solidFill>
                  <a:srgbClr val="FFFFFF"/>
                </a:solidFill>
                <a:latin typeface="Impact" panose="020B0806030902050204" pitchFamily="34" charset="0"/>
              </a:rPr>
              <a:t>BAC 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1700">
                <a:solidFill>
                  <a:srgbClr val="FFFFFF"/>
                </a:solidFill>
                <a:latin typeface="Impact" panose="020B0806030902050204" pitchFamily="34" charset="0"/>
              </a:rPr>
              <a:t>Général</a:t>
            </a:r>
          </a:p>
        </p:txBody>
      </p:sp>
      <p:cxnSp>
        <p:nvCxnSpPr>
          <p:cNvPr id="3099" name="AutoShape 30"/>
          <p:cNvCxnSpPr>
            <a:cxnSpLocks noChangeShapeType="1"/>
          </p:cNvCxnSpPr>
          <p:nvPr/>
        </p:nvCxnSpPr>
        <p:spPr bwMode="auto">
          <a:xfrm flipV="1">
            <a:off x="4987131" y="1071563"/>
            <a:ext cx="38100" cy="1428750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0" name="Oval 31"/>
          <p:cNvSpPr>
            <a:spLocks noChangeArrowheads="1"/>
          </p:cNvSpPr>
          <p:nvPr/>
        </p:nvSpPr>
        <p:spPr bwMode="auto">
          <a:xfrm>
            <a:off x="4166395" y="1428750"/>
            <a:ext cx="1571625" cy="857250"/>
          </a:xfrm>
          <a:prstGeom prst="ellipse">
            <a:avLst/>
          </a:prstGeom>
          <a:solidFill>
            <a:srgbClr val="CC0000"/>
          </a:solidFill>
          <a:ln w="7632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700">
                <a:solidFill>
                  <a:srgbClr val="FFFFFF"/>
                </a:solidFill>
                <a:latin typeface="Impact" panose="020B0806030902050204" pitchFamily="34" charset="0"/>
              </a:rPr>
              <a:t>BAC 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1700">
                <a:solidFill>
                  <a:srgbClr val="FFFFFF"/>
                </a:solidFill>
                <a:latin typeface="Impact" panose="020B0806030902050204" pitchFamily="34" charset="0"/>
              </a:rPr>
              <a:t>Technologique</a:t>
            </a:r>
          </a:p>
        </p:txBody>
      </p:sp>
      <p:cxnSp>
        <p:nvCxnSpPr>
          <p:cNvPr id="3101" name="AutoShape 32"/>
          <p:cNvCxnSpPr>
            <a:cxnSpLocks noChangeShapeType="1"/>
          </p:cNvCxnSpPr>
          <p:nvPr/>
        </p:nvCxnSpPr>
        <p:spPr bwMode="auto">
          <a:xfrm flipV="1">
            <a:off x="7344570" y="1071563"/>
            <a:ext cx="34925" cy="1428750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2" name="Oval 33"/>
          <p:cNvSpPr>
            <a:spLocks noChangeArrowheads="1"/>
          </p:cNvSpPr>
          <p:nvPr/>
        </p:nvSpPr>
        <p:spPr bwMode="auto">
          <a:xfrm>
            <a:off x="6523832" y="1428750"/>
            <a:ext cx="1571625" cy="857250"/>
          </a:xfrm>
          <a:prstGeom prst="ellipse">
            <a:avLst/>
          </a:prstGeom>
          <a:solidFill>
            <a:srgbClr val="CC0000"/>
          </a:solidFill>
          <a:ln w="7632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700">
                <a:solidFill>
                  <a:srgbClr val="FFFFFF"/>
                </a:solidFill>
                <a:latin typeface="Impact" panose="020B0806030902050204" pitchFamily="34" charset="0"/>
              </a:rPr>
              <a:t>BAC 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1700">
                <a:solidFill>
                  <a:srgbClr val="FFFFFF"/>
                </a:solidFill>
                <a:latin typeface="Impact" panose="020B0806030902050204" pitchFamily="34" charset="0"/>
              </a:rPr>
              <a:t>Professionnel </a:t>
            </a:r>
          </a:p>
        </p:txBody>
      </p:sp>
      <p:cxnSp>
        <p:nvCxnSpPr>
          <p:cNvPr id="3103" name="AutoShape 34"/>
          <p:cNvCxnSpPr>
            <a:cxnSpLocks noChangeShapeType="1"/>
          </p:cNvCxnSpPr>
          <p:nvPr/>
        </p:nvCxnSpPr>
        <p:spPr bwMode="auto">
          <a:xfrm flipH="1" flipV="1">
            <a:off x="9452770" y="1071563"/>
            <a:ext cx="1587" cy="2214562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4" name="Oval 35"/>
          <p:cNvSpPr>
            <a:spLocks noChangeArrowheads="1"/>
          </p:cNvSpPr>
          <p:nvPr/>
        </p:nvSpPr>
        <p:spPr bwMode="auto">
          <a:xfrm>
            <a:off x="8666957" y="1428750"/>
            <a:ext cx="1571625" cy="857250"/>
          </a:xfrm>
          <a:prstGeom prst="ellipse">
            <a:avLst/>
          </a:prstGeom>
          <a:solidFill>
            <a:srgbClr val="CC0000"/>
          </a:solidFill>
          <a:ln w="7632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700">
                <a:solidFill>
                  <a:srgbClr val="FFFFFF"/>
                </a:solidFill>
                <a:latin typeface="Impact" panose="020B0806030902050204" pitchFamily="34" charset="0"/>
              </a:rPr>
              <a:t>CAP(A)</a:t>
            </a:r>
          </a:p>
        </p:txBody>
      </p:sp>
      <p:cxnSp>
        <p:nvCxnSpPr>
          <p:cNvPr id="3114" name="AutoShape 45"/>
          <p:cNvCxnSpPr>
            <a:cxnSpLocks noChangeShapeType="1"/>
          </p:cNvCxnSpPr>
          <p:nvPr/>
        </p:nvCxnSpPr>
        <p:spPr bwMode="auto">
          <a:xfrm flipV="1">
            <a:off x="3879057" y="4929189"/>
            <a:ext cx="3175" cy="928687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5" name="AutoShape 46"/>
          <p:cNvSpPr>
            <a:spLocks noChangeArrowheads="1"/>
          </p:cNvSpPr>
          <p:nvPr/>
        </p:nvSpPr>
        <p:spPr bwMode="auto">
          <a:xfrm>
            <a:off x="2094706" y="5286375"/>
            <a:ext cx="3714750" cy="357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440" cap="sq">
            <a:solidFill>
              <a:srgbClr val="FFFF0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Voie générale et technologique</a:t>
            </a:r>
          </a:p>
        </p:txBody>
      </p:sp>
      <p:cxnSp>
        <p:nvCxnSpPr>
          <p:cNvPr id="3116" name="AutoShape 47"/>
          <p:cNvCxnSpPr>
            <a:cxnSpLocks noChangeShapeType="1"/>
          </p:cNvCxnSpPr>
          <p:nvPr/>
        </p:nvCxnSpPr>
        <p:spPr bwMode="auto">
          <a:xfrm flipV="1">
            <a:off x="7308057" y="4929189"/>
            <a:ext cx="3175" cy="928687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17" name="AutoShape 48"/>
          <p:cNvCxnSpPr>
            <a:cxnSpLocks noChangeShapeType="1"/>
          </p:cNvCxnSpPr>
          <p:nvPr/>
        </p:nvCxnSpPr>
        <p:spPr bwMode="auto">
          <a:xfrm flipV="1">
            <a:off x="9451182" y="4929189"/>
            <a:ext cx="3175" cy="928687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8" name="AutoShape 49"/>
          <p:cNvSpPr>
            <a:spLocks noChangeArrowheads="1"/>
          </p:cNvSpPr>
          <p:nvPr/>
        </p:nvSpPr>
        <p:spPr bwMode="auto">
          <a:xfrm>
            <a:off x="6452394" y="5286375"/>
            <a:ext cx="3714750" cy="357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440" cap="sq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Voie professionnelle</a:t>
            </a:r>
          </a:p>
        </p:txBody>
      </p:sp>
      <p:cxnSp>
        <p:nvCxnSpPr>
          <p:cNvPr id="3119" name="AutoShape 50"/>
          <p:cNvCxnSpPr>
            <a:cxnSpLocks noChangeShapeType="1"/>
          </p:cNvCxnSpPr>
          <p:nvPr/>
        </p:nvCxnSpPr>
        <p:spPr bwMode="auto">
          <a:xfrm flipH="1" flipV="1">
            <a:off x="3666331" y="4000500"/>
            <a:ext cx="285750" cy="357188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0" name="AutoShape 51"/>
          <p:cNvCxnSpPr>
            <a:cxnSpLocks noChangeShapeType="1"/>
            <a:stCxn id="3082" idx="0"/>
          </p:cNvCxnSpPr>
          <p:nvPr/>
        </p:nvCxnSpPr>
        <p:spPr bwMode="auto">
          <a:xfrm flipV="1">
            <a:off x="3952081" y="4000500"/>
            <a:ext cx="357188" cy="357188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1" name="AutoShape 52"/>
          <p:cNvCxnSpPr>
            <a:cxnSpLocks noChangeShapeType="1"/>
          </p:cNvCxnSpPr>
          <p:nvPr/>
        </p:nvCxnSpPr>
        <p:spPr bwMode="auto">
          <a:xfrm flipV="1">
            <a:off x="2950370" y="3071814"/>
            <a:ext cx="1587" cy="358775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2" name="AutoShape 53"/>
          <p:cNvCxnSpPr>
            <a:cxnSpLocks noChangeShapeType="1"/>
          </p:cNvCxnSpPr>
          <p:nvPr/>
        </p:nvCxnSpPr>
        <p:spPr bwMode="auto">
          <a:xfrm flipV="1">
            <a:off x="5020470" y="3071814"/>
            <a:ext cx="3175" cy="358775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" name="AutoShape 54"/>
          <p:cNvCxnSpPr>
            <a:cxnSpLocks noChangeShapeType="1"/>
          </p:cNvCxnSpPr>
          <p:nvPr/>
        </p:nvCxnSpPr>
        <p:spPr bwMode="auto">
          <a:xfrm flipV="1">
            <a:off x="7309645" y="4000501"/>
            <a:ext cx="1587" cy="358775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4" name="AutoShape 55"/>
          <p:cNvCxnSpPr>
            <a:cxnSpLocks noChangeShapeType="1"/>
          </p:cNvCxnSpPr>
          <p:nvPr/>
        </p:nvCxnSpPr>
        <p:spPr bwMode="auto">
          <a:xfrm flipV="1">
            <a:off x="7309645" y="3071814"/>
            <a:ext cx="1587" cy="358775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5" name="AutoShape 56"/>
          <p:cNvCxnSpPr>
            <a:cxnSpLocks noChangeShapeType="1"/>
          </p:cNvCxnSpPr>
          <p:nvPr/>
        </p:nvCxnSpPr>
        <p:spPr bwMode="auto">
          <a:xfrm flipV="1">
            <a:off x="9452770" y="3929064"/>
            <a:ext cx="1587" cy="358775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69601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98" grpId="0" animBg="1"/>
      <p:bldP spid="3100" grpId="0" animBg="1"/>
      <p:bldP spid="3102" grpId="0" animBg="1"/>
      <p:bldP spid="3104" grpId="0" animBg="1"/>
      <p:bldP spid="3115" grpId="0" animBg="1"/>
      <p:bldP spid="31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SECONDE GENERALE ET TECHNOLOGIQUE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5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142206" y="0"/>
            <a:ext cx="9906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1451770" y="404814"/>
            <a:ext cx="9286875" cy="6167437"/>
          </a:xfrm>
          <a:prstGeom prst="roundRect">
            <a:avLst>
              <a:gd name="adj" fmla="val 388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  <a:p>
            <a:r>
              <a:rPr lang="fr-FR" altLang="fr-FR" b="1"/>
              <a:t>Enseignements communs </a:t>
            </a:r>
          </a:p>
          <a:p>
            <a:r>
              <a:rPr lang="fr-FR" altLang="fr-FR"/>
              <a:t>•Français ► 4h </a:t>
            </a:r>
          </a:p>
          <a:p>
            <a:r>
              <a:rPr lang="fr-FR" altLang="fr-FR"/>
              <a:t>•Histoire-géo ► 3h </a:t>
            </a:r>
          </a:p>
          <a:p>
            <a:r>
              <a:rPr lang="fr-FR" altLang="fr-FR"/>
              <a:t>•LVA et LVB (enveloppe globalisée) ► 5h30 </a:t>
            </a:r>
          </a:p>
          <a:p>
            <a:r>
              <a:rPr lang="fr-FR" altLang="fr-FR"/>
              <a:t>•Sciences économiques et sociales ► 1h30 </a:t>
            </a:r>
          </a:p>
          <a:p>
            <a:r>
              <a:rPr lang="fr-FR" altLang="fr-FR"/>
              <a:t>•Maths ► 4h </a:t>
            </a:r>
          </a:p>
          <a:p>
            <a:r>
              <a:rPr lang="fr-FR" altLang="fr-FR"/>
              <a:t>•Physique-chimie ►3h </a:t>
            </a:r>
          </a:p>
          <a:p>
            <a:r>
              <a:rPr lang="fr-FR" altLang="fr-FR"/>
              <a:t>•SVT – Sciences de la vie et de la terre ►1h30 </a:t>
            </a:r>
          </a:p>
          <a:p>
            <a:r>
              <a:rPr lang="fr-FR" altLang="fr-FR"/>
              <a:t>•EPS – Éducation physique et sportive ►2h </a:t>
            </a:r>
          </a:p>
          <a:p>
            <a:r>
              <a:rPr lang="fr-FR" altLang="fr-FR"/>
              <a:t>•EMC – Enseignement moral et civique ►18 h/an </a:t>
            </a:r>
          </a:p>
          <a:p>
            <a:r>
              <a:rPr lang="fr-FR" altLang="fr-FR"/>
              <a:t>•Sciences numériques et technologie ►1h30 </a:t>
            </a:r>
          </a:p>
          <a:p>
            <a:r>
              <a:rPr lang="fr-FR" altLang="fr-FR"/>
              <a:t>•Accompagnement personnalisé </a:t>
            </a:r>
          </a:p>
          <a:p>
            <a:r>
              <a:rPr lang="fr-FR" altLang="fr-FR"/>
              <a:t>•Accompagnement au choix de l’orientation </a:t>
            </a:r>
          </a:p>
          <a:p>
            <a:r>
              <a:rPr lang="fr-FR" altLang="fr-FR"/>
              <a:t>•Heures de vie de classe </a:t>
            </a:r>
          </a:p>
          <a:p>
            <a:r>
              <a:rPr lang="fr-FR" altLang="fr-FR"/>
              <a:t>	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8881269" y="64008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1E0829D-9BFD-4D6E-A2A0-65843E7E97C6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101" name="Text Box 30"/>
          <p:cNvSpPr txBox="1">
            <a:spLocks noChangeArrowheads="1"/>
          </p:cNvSpPr>
          <p:nvPr/>
        </p:nvSpPr>
        <p:spPr bwMode="auto">
          <a:xfrm>
            <a:off x="1142206" y="0"/>
            <a:ext cx="9906000" cy="5207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2800" b="1">
                <a:solidFill>
                  <a:srgbClr val="FFFFFF"/>
                </a:solidFill>
              </a:rPr>
              <a:t>1. La classe de Seconde Générale et Technologique</a:t>
            </a:r>
          </a:p>
        </p:txBody>
      </p:sp>
      <p:pic>
        <p:nvPicPr>
          <p:cNvPr id="4102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7" y="571500"/>
            <a:ext cx="4143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7" y="1143000"/>
            <a:ext cx="4143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8" name="Tableau 47"/>
          <p:cNvGraphicFramePr>
            <a:graphicFrameLocks noGrp="1"/>
          </p:cNvGraphicFramePr>
          <p:nvPr/>
        </p:nvGraphicFramePr>
        <p:xfrm>
          <a:off x="5880894" y="4429126"/>
          <a:ext cx="4787900" cy="22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3059"/>
                <a:gridCol w="643151"/>
                <a:gridCol w="571690"/>
              </a:tblGrid>
              <a:tr h="243768">
                <a:tc gridSpan="3">
                  <a:txBody>
                    <a:bodyPr/>
                    <a:lstStyle/>
                    <a:p>
                      <a:pPr algn="r"/>
                      <a:r>
                        <a:rPr lang="fr-FR" sz="1000" b="0" dirty="0" smtClean="0">
                          <a:solidFill>
                            <a:schemeClr val="tx1"/>
                          </a:solidFill>
                        </a:rPr>
                        <a:t>Un au choix + un (si ça passe sur EDT)</a:t>
                      </a:r>
                      <a:endParaRPr lang="fr-FR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708" marB="457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708" marB="4570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821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Management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</a:rPr>
                        <a:t> et gestion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821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Biotechnologies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821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Sciences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</a:rPr>
                        <a:t> et laboratoire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821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Sciences de l’ingénieur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60821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Création et innovation</a:t>
                      </a:r>
                      <a:r>
                        <a:rPr lang="fr-FR" sz="1600" b="0" baseline="0" dirty="0" smtClean="0">
                          <a:solidFill>
                            <a:schemeClr val="tx1"/>
                          </a:solidFill>
                        </a:rPr>
                        <a:t> technologiques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699" marB="4569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132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020" y="571500"/>
            <a:ext cx="37877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5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94" y="4071938"/>
            <a:ext cx="421640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7" name="Tableau 46"/>
          <p:cNvGraphicFramePr>
            <a:graphicFrameLocks noGrp="1"/>
          </p:cNvGraphicFramePr>
          <p:nvPr/>
        </p:nvGraphicFramePr>
        <p:xfrm>
          <a:off x="5880895" y="955675"/>
          <a:ext cx="4930775" cy="3250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1565"/>
                <a:gridCol w="714605"/>
                <a:gridCol w="714605"/>
              </a:tblGrid>
              <a:tr h="731525">
                <a:tc>
                  <a:txBody>
                    <a:bodyPr/>
                    <a:lstStyle/>
                    <a:p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9" marR="91469" marT="45714" marB="4571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Lycée 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Curie-Corot</a:t>
                      </a:r>
                    </a:p>
                  </a:txBody>
                  <a:tcPr marL="91469" marR="91469" marT="45714" marB="45714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Lycée</a:t>
                      </a:r>
                    </a:p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Le Verrier</a:t>
                      </a:r>
                    </a:p>
                  </a:txBody>
                  <a:tcPr marL="91469" marR="91469" marT="45714" marB="45714">
                    <a:solidFill>
                      <a:srgbClr val="FF99CC"/>
                    </a:solidFill>
                  </a:tcPr>
                </a:tc>
              </a:tr>
              <a:tr h="579121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Langues et cultures de l’Antiquité : </a:t>
                      </a:r>
                    </a:p>
                    <a:p>
                      <a:pPr algn="l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Latin et Grec </a:t>
                      </a:r>
                      <a:r>
                        <a:rPr lang="fr-FR" sz="900" b="0" dirty="0" smtClean="0">
                          <a:solidFill>
                            <a:schemeClr val="tx1"/>
                          </a:solidFill>
                        </a:rPr>
                        <a:t>(s’adressent au débutant) (au choix + 1)</a:t>
                      </a:r>
                      <a:endParaRPr lang="fr-FR" sz="9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9" marR="91469" marT="45714" marB="45714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9" marR="91469" marT="45714" marB="45714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fr-FR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9" marR="91469" marT="45714" marB="45714" anchor="ctr">
                    <a:solidFill>
                      <a:srgbClr val="FF99CC"/>
                    </a:solidFill>
                  </a:tcPr>
                </a:tc>
              </a:tr>
              <a:tr h="385714"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/>
                        <a:t>Arts</a:t>
                      </a:r>
                      <a:r>
                        <a:rPr lang="fr-FR" sz="1600" baseline="0" dirty="0" smtClean="0"/>
                        <a:t> plastique ; Musique ; Théâtre</a:t>
                      </a:r>
                      <a:endParaRPr lang="fr-FR" sz="1600" dirty="0" smtClean="0"/>
                    </a:p>
                  </a:txBody>
                  <a:tcPr marL="91469" marR="91469" marT="45714" marB="45714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L="91469" marR="91469" marT="45714" marB="45714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X</a:t>
                      </a:r>
                    </a:p>
                  </a:txBody>
                  <a:tcPr marL="91469" marR="91469" marT="45714" marB="45714">
                    <a:solidFill>
                      <a:srgbClr val="FF99CC"/>
                    </a:solidFill>
                  </a:tcPr>
                </a:tc>
              </a:tr>
              <a:tr h="37143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EPS </a:t>
                      </a:r>
                      <a:r>
                        <a:rPr lang="fr-FR" sz="900" dirty="0" smtClean="0"/>
                        <a:t>(badminton + musculation) : Dossier</a:t>
                      </a:r>
                      <a:r>
                        <a:rPr lang="fr-FR" sz="900" baseline="0" dirty="0" smtClean="0"/>
                        <a:t> à compléter</a:t>
                      </a:r>
                      <a:endParaRPr lang="fr-FR" sz="900" dirty="0"/>
                    </a:p>
                  </a:txBody>
                  <a:tcPr marL="91469" marR="91469" marT="45714" marB="45714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800" dirty="0"/>
                    </a:p>
                  </a:txBody>
                  <a:tcPr marL="91469" marR="91469" marT="45714" marB="45714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X</a:t>
                      </a:r>
                      <a:endParaRPr lang="fr-FR" sz="1600" dirty="0"/>
                    </a:p>
                  </a:txBody>
                  <a:tcPr marL="91469" marR="91469" marT="45714" marB="45714">
                    <a:solidFill>
                      <a:srgbClr val="FF99CC"/>
                    </a:solidFill>
                  </a:tcPr>
                </a:tc>
              </a:tr>
              <a:tr h="588098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Ecologie-agronomie-territoires-développement</a:t>
                      </a:r>
                      <a:r>
                        <a:rPr lang="fr-FR" sz="1600" baseline="0" dirty="0" smtClean="0"/>
                        <a:t> durable</a:t>
                      </a:r>
                      <a:endParaRPr lang="fr-FR" sz="1600" dirty="0"/>
                    </a:p>
                  </a:txBody>
                  <a:tcPr marL="91469" marR="91469" marT="45714" marB="45714">
                    <a:solidFill>
                      <a:srgbClr val="FF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i="1" dirty="0" smtClean="0"/>
                        <a:t>Lycée </a:t>
                      </a:r>
                      <a:r>
                        <a:rPr lang="fr-FR" sz="1400" i="1" dirty="0" err="1" smtClean="0"/>
                        <a:t>Thère</a:t>
                      </a:r>
                      <a:endParaRPr lang="fr-FR" sz="1400" i="1" dirty="0"/>
                    </a:p>
                  </a:txBody>
                  <a:tcPr marL="91469" marR="91469" marT="45714" marB="45714" anchor="ctr"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69" name="Picture 4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94" y="1000125"/>
            <a:ext cx="34544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8739982" y="1214439"/>
            <a:ext cx="4286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3h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0025857" y="4071939"/>
            <a:ext cx="714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1h30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343819" y="6165851"/>
            <a:ext cx="4394200" cy="1169551"/>
          </a:xfrm>
          <a:prstGeom prst="rect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400" u="sng" dirty="0"/>
              <a:t>Sections européennes </a:t>
            </a:r>
            <a:r>
              <a:rPr lang="fr-FR" sz="1400" u="sng" dirty="0"/>
              <a:t> </a:t>
            </a:r>
            <a:r>
              <a:rPr lang="fr-FR" sz="1400" u="sng" dirty="0"/>
              <a:t>:</a:t>
            </a:r>
          </a:p>
          <a:p>
            <a:pPr>
              <a:defRPr/>
            </a:pPr>
            <a:r>
              <a:rPr lang="fr-FR" sz="1400" dirty="0"/>
              <a:t>Curie Corot : management + SI + maths + </a:t>
            </a:r>
            <a:r>
              <a:rPr lang="fr-FR" sz="1400" dirty="0" err="1"/>
              <a:t>ang</a:t>
            </a:r>
            <a:r>
              <a:rPr lang="fr-FR" sz="1400" dirty="0"/>
              <a:t>/</a:t>
            </a:r>
            <a:r>
              <a:rPr lang="fr-FR" sz="1400" dirty="0" err="1"/>
              <a:t>ang</a:t>
            </a:r>
            <a:endParaRPr lang="fr-FR" sz="1400" dirty="0"/>
          </a:p>
          <a:p>
            <a:pPr>
              <a:defRPr/>
            </a:pPr>
            <a:r>
              <a:rPr lang="fr-FR" sz="1400" dirty="0"/>
              <a:t>Le Verrier : HG = anglais ou espagnol ; SES = anglais</a:t>
            </a:r>
          </a:p>
        </p:txBody>
      </p:sp>
    </p:spTree>
    <p:extLst>
      <p:ext uri="{BB962C8B-B14F-4D97-AF65-F5344CB8AC3E}">
        <p14:creationId xmlns:p14="http://schemas.microsoft.com/office/powerpoint/2010/main" val="683823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voie professionnelle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IL EXISTE DE NOMBREUSES SPECIALITES DE BAC PRO OU DE CAP. Le professeur principal de votre enfant pourra vous renseigner, ainsi que la Psychologue Education nationale de l’établissement.</a:t>
            </a:r>
          </a:p>
          <a:p>
            <a:r>
              <a:rPr lang="fr-FR" dirty="0" smtClean="0"/>
              <a:t>N’hésitez pas à contacter l’établissement.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445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142206" y="0"/>
            <a:ext cx="9906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171" name="AutoShape 2"/>
          <p:cNvSpPr>
            <a:spLocks noChangeArrowheads="1"/>
          </p:cNvSpPr>
          <p:nvPr/>
        </p:nvSpPr>
        <p:spPr bwMode="auto">
          <a:xfrm>
            <a:off x="1454945" y="579439"/>
            <a:ext cx="9001125" cy="6048375"/>
          </a:xfrm>
          <a:prstGeom prst="roundRect">
            <a:avLst>
              <a:gd name="adj" fmla="val 3884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8881269" y="6400800"/>
            <a:ext cx="206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FAF2752-1CF8-4032-9D6D-B58D3ECC193D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142206" y="0"/>
            <a:ext cx="9906000" cy="5207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2800" b="1">
                <a:solidFill>
                  <a:srgbClr val="FFFFFF"/>
                </a:solidFill>
              </a:rPr>
              <a:t>2. VOIES PROFESSIONNELLES APRES LA 3ème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4237832" y="4357688"/>
            <a:ext cx="1571625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Seconde professionnelle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4237832" y="3429000"/>
            <a:ext cx="1643063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Première professionnelle</a:t>
            </a: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4237832" y="2500313"/>
            <a:ext cx="1643063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Terminale professionnelle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5952332" y="4327525"/>
            <a:ext cx="1643063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Première année de CAP</a:t>
            </a:r>
          </a:p>
        </p:txBody>
      </p:sp>
      <p:grpSp>
        <p:nvGrpSpPr>
          <p:cNvPr id="7178" name="Group 9"/>
          <p:cNvGrpSpPr>
            <a:grpSpLocks/>
          </p:cNvGrpSpPr>
          <p:nvPr/>
        </p:nvGrpSpPr>
        <p:grpSpPr bwMode="auto">
          <a:xfrm>
            <a:off x="3769520" y="536575"/>
            <a:ext cx="4433887" cy="738188"/>
            <a:chOff x="1655" y="338"/>
            <a:chExt cx="2793" cy="465"/>
          </a:xfrm>
        </p:grpSpPr>
        <p:pic>
          <p:nvPicPr>
            <p:cNvPr id="719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338"/>
              <a:ext cx="2793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98" name="Text Box 11"/>
            <p:cNvSpPr txBox="1">
              <a:spLocks noChangeArrowheads="1"/>
            </p:cNvSpPr>
            <p:nvPr/>
          </p:nvSpPr>
          <p:spPr bwMode="auto">
            <a:xfrm>
              <a:off x="1807" y="439"/>
              <a:ext cx="2443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1pPr>
              <a:lvl2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2pPr>
              <a:lvl3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3pPr>
              <a:lvl4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4pPr>
              <a:lvl5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b="1">
                  <a:solidFill>
                    <a:srgbClr val="000000"/>
                  </a:solidFill>
                </a:rPr>
                <a:t>Insertion professionnelle</a:t>
              </a:r>
            </a:p>
          </p:txBody>
        </p:sp>
      </p:grp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2094707" y="5857876"/>
            <a:ext cx="8215313" cy="460375"/>
          </a:xfrm>
          <a:prstGeom prst="rect">
            <a:avLst/>
          </a:prstGeom>
          <a:solidFill>
            <a:srgbClr val="558E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</a:rPr>
              <a:t>Après la 3</a:t>
            </a:r>
            <a:r>
              <a:rPr lang="fr-FR" altLang="fr-FR" sz="2400" b="1" baseline="30000">
                <a:solidFill>
                  <a:srgbClr val="000000"/>
                </a:solidFill>
                <a:latin typeface="Calibri" panose="020F0502020204030204" pitchFamily="34" charset="0"/>
              </a:rPr>
              <a:t>ème</a:t>
            </a:r>
            <a:r>
              <a:rPr lang="fr-FR" altLang="fr-FR" sz="2400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cxnSp>
        <p:nvCxnSpPr>
          <p:cNvPr id="7180" name="AutoShape 13"/>
          <p:cNvCxnSpPr>
            <a:cxnSpLocks noChangeShapeType="1"/>
          </p:cNvCxnSpPr>
          <p:nvPr/>
        </p:nvCxnSpPr>
        <p:spPr bwMode="auto">
          <a:xfrm flipV="1">
            <a:off x="5058570" y="1071563"/>
            <a:ext cx="34925" cy="1428750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AutoShape 14"/>
          <p:cNvCxnSpPr>
            <a:cxnSpLocks noChangeShapeType="1"/>
          </p:cNvCxnSpPr>
          <p:nvPr/>
        </p:nvCxnSpPr>
        <p:spPr bwMode="auto">
          <a:xfrm flipH="1" flipV="1">
            <a:off x="6809581" y="1052514"/>
            <a:ext cx="1588" cy="2376487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2" name="AutoShape 15"/>
          <p:cNvCxnSpPr>
            <a:cxnSpLocks noChangeShapeType="1"/>
          </p:cNvCxnSpPr>
          <p:nvPr/>
        </p:nvCxnSpPr>
        <p:spPr bwMode="auto">
          <a:xfrm flipV="1">
            <a:off x="5022057" y="4929189"/>
            <a:ext cx="3175" cy="928687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3" name="AutoShape 16"/>
          <p:cNvCxnSpPr>
            <a:cxnSpLocks noChangeShapeType="1"/>
          </p:cNvCxnSpPr>
          <p:nvPr/>
        </p:nvCxnSpPr>
        <p:spPr bwMode="auto">
          <a:xfrm flipV="1">
            <a:off x="6807995" y="4929189"/>
            <a:ext cx="3175" cy="928687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4" name="AutoShape 17"/>
          <p:cNvSpPr>
            <a:spLocks noChangeArrowheads="1"/>
          </p:cNvSpPr>
          <p:nvPr/>
        </p:nvSpPr>
        <p:spPr bwMode="auto">
          <a:xfrm>
            <a:off x="4237831" y="5286375"/>
            <a:ext cx="3384550" cy="3571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440" cap="sq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>
                <a:solidFill>
                  <a:srgbClr val="000000"/>
                </a:solidFill>
              </a:rPr>
              <a:t>Voie professionnelle</a:t>
            </a:r>
          </a:p>
        </p:txBody>
      </p:sp>
      <p:cxnSp>
        <p:nvCxnSpPr>
          <p:cNvPr id="7185" name="AutoShape 18"/>
          <p:cNvCxnSpPr>
            <a:cxnSpLocks noChangeShapeType="1"/>
          </p:cNvCxnSpPr>
          <p:nvPr/>
        </p:nvCxnSpPr>
        <p:spPr bwMode="auto">
          <a:xfrm flipV="1">
            <a:off x="5015707" y="4000501"/>
            <a:ext cx="3175" cy="358775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6" name="AutoShape 19"/>
          <p:cNvCxnSpPr>
            <a:cxnSpLocks noChangeShapeType="1"/>
          </p:cNvCxnSpPr>
          <p:nvPr/>
        </p:nvCxnSpPr>
        <p:spPr bwMode="auto">
          <a:xfrm flipV="1">
            <a:off x="5023645" y="3071814"/>
            <a:ext cx="1587" cy="358775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8381206" y="642939"/>
            <a:ext cx="2192338" cy="1641475"/>
          </a:xfrm>
          <a:prstGeom prst="ellipse">
            <a:avLst/>
          </a:prstGeom>
          <a:solidFill>
            <a:srgbClr val="92D050"/>
          </a:solidFill>
          <a:ln w="25560" cap="sq">
            <a:solidFill>
              <a:srgbClr val="92D050"/>
            </a:solidFill>
            <a:miter lim="800000"/>
            <a:headEnd/>
            <a:tailEnd/>
          </a:ln>
          <a:effectLst>
            <a:outerShdw dist="3816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u="sng">
                <a:solidFill>
                  <a:srgbClr val="FFFFFF"/>
                </a:solidFill>
                <a:latin typeface="Calibri" pitchFamily="32" charset="0"/>
                <a:cs typeface="Arial" charset="0"/>
              </a:rPr>
              <a:t>Poursuite d’étude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>
                <a:solidFill>
                  <a:srgbClr val="FFFFFF"/>
                </a:solidFill>
                <a:latin typeface="Calibri" pitchFamily="32" charset="0"/>
                <a:cs typeface="Arial" charset="0"/>
              </a:rPr>
              <a:t>Mention complémentaire / Autre CAP</a:t>
            </a: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1808956" y="642939"/>
            <a:ext cx="1944688" cy="1500187"/>
          </a:xfrm>
          <a:prstGeom prst="ellipse">
            <a:avLst/>
          </a:prstGeom>
          <a:solidFill>
            <a:srgbClr val="92D050"/>
          </a:solidFill>
          <a:ln w="25560" cap="sq">
            <a:solidFill>
              <a:srgbClr val="92D050"/>
            </a:solidFill>
            <a:miter lim="800000"/>
            <a:headEnd/>
            <a:tailEnd/>
          </a:ln>
          <a:effectLst>
            <a:outerShdw dist="38184" dir="18900000" algn="ctr" rotWithShape="0">
              <a:srgbClr val="000000">
                <a:alpha val="40033"/>
              </a:srgbClr>
            </a:outerShdw>
          </a:effec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1600" b="1" u="sng">
                <a:solidFill>
                  <a:srgbClr val="FFFFFF"/>
                </a:solidFill>
                <a:latin typeface="Calibri" pitchFamily="32" charset="0"/>
                <a:cs typeface="Arial" charset="0"/>
              </a:rPr>
              <a:t>Enseignement supérieur</a:t>
            </a:r>
          </a:p>
        </p:txBody>
      </p:sp>
      <p:cxnSp>
        <p:nvCxnSpPr>
          <p:cNvPr id="7189" name="AutoShape 22"/>
          <p:cNvCxnSpPr>
            <a:cxnSpLocks noChangeShapeType="1"/>
          </p:cNvCxnSpPr>
          <p:nvPr/>
        </p:nvCxnSpPr>
        <p:spPr bwMode="auto">
          <a:xfrm flipH="1" flipV="1">
            <a:off x="3594895" y="1357313"/>
            <a:ext cx="700087" cy="488950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0" name="Oval 23"/>
          <p:cNvSpPr>
            <a:spLocks noChangeArrowheads="1"/>
          </p:cNvSpPr>
          <p:nvPr/>
        </p:nvSpPr>
        <p:spPr bwMode="auto">
          <a:xfrm>
            <a:off x="4237832" y="1428750"/>
            <a:ext cx="1571625" cy="857250"/>
          </a:xfrm>
          <a:prstGeom prst="ellipse">
            <a:avLst/>
          </a:prstGeom>
          <a:solidFill>
            <a:srgbClr val="CC0000"/>
          </a:solidFill>
          <a:ln w="7632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700">
                <a:solidFill>
                  <a:srgbClr val="FFFFFF"/>
                </a:solidFill>
                <a:latin typeface="Impact" panose="020B0806030902050204" pitchFamily="34" charset="0"/>
              </a:rPr>
              <a:t>BAC 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1700">
                <a:solidFill>
                  <a:srgbClr val="FFFFFF"/>
                </a:solidFill>
                <a:latin typeface="Impact" panose="020B0806030902050204" pitchFamily="34" charset="0"/>
              </a:rPr>
              <a:t>Professionnel </a:t>
            </a:r>
          </a:p>
        </p:txBody>
      </p:sp>
      <p:cxnSp>
        <p:nvCxnSpPr>
          <p:cNvPr id="7191" name="AutoShape 24"/>
          <p:cNvCxnSpPr>
            <a:cxnSpLocks noChangeShapeType="1"/>
          </p:cNvCxnSpPr>
          <p:nvPr/>
        </p:nvCxnSpPr>
        <p:spPr bwMode="auto">
          <a:xfrm flipV="1">
            <a:off x="7595395" y="1500188"/>
            <a:ext cx="928687" cy="285750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2" name="Oval 25"/>
          <p:cNvSpPr>
            <a:spLocks noChangeArrowheads="1"/>
          </p:cNvSpPr>
          <p:nvPr/>
        </p:nvSpPr>
        <p:spPr bwMode="auto">
          <a:xfrm>
            <a:off x="6023770" y="1428750"/>
            <a:ext cx="1571625" cy="857250"/>
          </a:xfrm>
          <a:prstGeom prst="ellipse">
            <a:avLst/>
          </a:prstGeom>
          <a:solidFill>
            <a:srgbClr val="CC0000"/>
          </a:solidFill>
          <a:ln w="76320" cap="sq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700">
                <a:solidFill>
                  <a:srgbClr val="FFFFFF"/>
                </a:solidFill>
                <a:latin typeface="Impact" panose="020B0806030902050204" pitchFamily="34" charset="0"/>
              </a:rPr>
              <a:t>CAP( A)</a:t>
            </a:r>
          </a:p>
          <a:p>
            <a:pPr algn="ctr" eaLnBrk="1" hangingPunct="1">
              <a:lnSpc>
                <a:spcPct val="85000"/>
              </a:lnSpc>
              <a:buClrTx/>
              <a:buFontTx/>
              <a:buNone/>
            </a:pPr>
            <a:r>
              <a:rPr lang="fr-FR" alt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CERTIFICAT D’APTITUDE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800" b="1">
                <a:solidFill>
                  <a:srgbClr val="FFFFFF"/>
                </a:solidFill>
                <a:latin typeface="Century Gothic" panose="020B0502020202020204" pitchFamily="34" charset="0"/>
              </a:rPr>
              <a:t>PROFESSIONNELLE (agricole)</a:t>
            </a:r>
          </a:p>
          <a:p>
            <a:pPr algn="ctr" eaLnBrk="1" hangingPunct="1">
              <a:buClrTx/>
              <a:buFontTx/>
              <a:buNone/>
            </a:pPr>
            <a:endParaRPr lang="fr-FR" altLang="fr-FR" sz="8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7193" name="Text Box 26"/>
          <p:cNvSpPr txBox="1">
            <a:spLocks noChangeArrowheads="1"/>
          </p:cNvSpPr>
          <p:nvPr/>
        </p:nvSpPr>
        <p:spPr bwMode="auto">
          <a:xfrm>
            <a:off x="5952332" y="3390900"/>
            <a:ext cx="1643063" cy="685800"/>
          </a:xfrm>
          <a:prstGeom prst="rect">
            <a:avLst/>
          </a:prstGeom>
          <a:solidFill>
            <a:srgbClr val="FFFFFF"/>
          </a:solidFill>
          <a:ln w="28440" cap="sq">
            <a:solidFill>
              <a:srgbClr val="92D050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600">
                <a:solidFill>
                  <a:srgbClr val="000000"/>
                </a:solidFill>
              </a:rPr>
              <a:t>Deuxième année de CAP</a:t>
            </a:r>
          </a:p>
        </p:txBody>
      </p:sp>
      <p:cxnSp>
        <p:nvCxnSpPr>
          <p:cNvPr id="7194" name="AutoShape 27"/>
          <p:cNvCxnSpPr>
            <a:cxnSpLocks noChangeShapeType="1"/>
          </p:cNvCxnSpPr>
          <p:nvPr/>
        </p:nvCxnSpPr>
        <p:spPr bwMode="auto">
          <a:xfrm flipV="1">
            <a:off x="6809581" y="4006851"/>
            <a:ext cx="1588" cy="358775"/>
          </a:xfrm>
          <a:prstGeom prst="straightConnector1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5" name="Text Box 28"/>
          <p:cNvSpPr txBox="1">
            <a:spLocks noChangeArrowheads="1"/>
          </p:cNvSpPr>
          <p:nvPr/>
        </p:nvSpPr>
        <p:spPr bwMode="auto">
          <a:xfrm>
            <a:off x="2381112" y="2214563"/>
            <a:ext cx="1454429" cy="7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entury Gothic" panose="020B0502020202020204" pitchFamily="34" charset="0"/>
              </a:rPr>
              <a:t>Parcours</a:t>
            </a: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entury Gothic" panose="020B0502020202020204" pitchFamily="34" charset="0"/>
              </a:rPr>
              <a:t>en 3 ans</a:t>
            </a:r>
          </a:p>
        </p:txBody>
      </p:sp>
      <p:sp>
        <p:nvSpPr>
          <p:cNvPr id="7196" name="Text Box 29"/>
          <p:cNvSpPr txBox="1">
            <a:spLocks noChangeArrowheads="1"/>
          </p:cNvSpPr>
          <p:nvPr/>
        </p:nvSpPr>
        <p:spPr bwMode="auto">
          <a:xfrm>
            <a:off x="8024674" y="2214563"/>
            <a:ext cx="1454429" cy="74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800" tIns="41400" rIns="82800" bIns="414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entury Gothic" panose="020B0502020202020204" pitchFamily="34" charset="0"/>
              </a:rPr>
              <a:t>Parcours</a:t>
            </a:r>
          </a:p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fr-FR" altLang="fr-FR" sz="2400">
                <a:solidFill>
                  <a:srgbClr val="000000"/>
                </a:solidFill>
                <a:latin typeface="Century Gothic" panose="020B0502020202020204" pitchFamily="34" charset="0"/>
              </a:rPr>
              <a:t>en 2 ans</a:t>
            </a:r>
          </a:p>
        </p:txBody>
      </p:sp>
    </p:spTree>
    <p:extLst>
      <p:ext uri="{BB962C8B-B14F-4D97-AF65-F5344CB8AC3E}">
        <p14:creationId xmlns:p14="http://schemas.microsoft.com/office/powerpoint/2010/main" val="2604913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comment ça se passe pour la demande ?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Voir dans le diaporama «  procédure après la 3° 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872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225</TotalTime>
  <Words>477</Words>
  <Application>Microsoft Office PowerPoint</Application>
  <PresentationFormat>Grand écran</PresentationFormat>
  <Paragraphs>121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Microsoft YaHei</vt:lpstr>
      <vt:lpstr>Arial</vt:lpstr>
      <vt:lpstr>Calibri</vt:lpstr>
      <vt:lpstr>Century Gothic</vt:lpstr>
      <vt:lpstr>Impact</vt:lpstr>
      <vt:lpstr>Wingdings</vt:lpstr>
      <vt:lpstr>Wingdings 3</vt:lpstr>
      <vt:lpstr>Direction Ion</vt:lpstr>
      <vt:lpstr>Après la 3ème </vt:lpstr>
      <vt:lpstr>Aux responsables légaux</vt:lpstr>
      <vt:lpstr>Les différents « chemins »…</vt:lpstr>
      <vt:lpstr>Présentation PowerPoint</vt:lpstr>
      <vt:lpstr>EN SECONDE GENERALE ET TECHNOLOGIQUE</vt:lpstr>
      <vt:lpstr>Présentation PowerPoint</vt:lpstr>
      <vt:lpstr>La voie professionnelle </vt:lpstr>
      <vt:lpstr>Présentation PowerPoint</vt:lpstr>
      <vt:lpstr>Et comment ça se passe pour la demande 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Après la 3ème</dc:title>
  <dc:creator>frequier</dc:creator>
  <cp:lastModifiedBy>frequier</cp:lastModifiedBy>
  <cp:revision>6</cp:revision>
  <dcterms:created xsi:type="dcterms:W3CDTF">2021-02-17T07:36:01Z</dcterms:created>
  <dcterms:modified xsi:type="dcterms:W3CDTF">2021-02-17T11:21:37Z</dcterms:modified>
</cp:coreProperties>
</file>